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438912"/>
            <a:ext cx="1051560" cy="2811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0352" y="1261872"/>
            <a:ext cx="292608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FFFFFF"/>
                </a:solidFill>
                <a:latin typeface="Arial"/>
              </a:rPr>
              <a:t>CAPABILITIES ·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828800"/>
            <a:ext cx="7680960" cy="23774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4300" b="1">
                <a:solidFill>
                  <a:srgbClr val="FFFFFF"/>
                </a:solidFill>
                <a:latin typeface="Arial"/>
              </a:rPr>
              <a:t>From sunrise to sunset,
we build for brands
we believe in.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925312"/>
            <a:ext cx="8686800" cy="2560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Arial"/>
              </a:rPr>
              <a:t>An impact-driven digital strategy &amp; design agency  ·  Vancouver, BC  ·  kumuagency.com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96112"/>
            <a:ext cx="50292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CASE STUDY · T-MOBILE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61872"/>
            <a:ext cx="53949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100" b="1">
                <a:solidFill>
                  <a:srgbClr val="18181B"/>
                </a:solidFill>
                <a:latin typeface="Arial"/>
              </a:rPr>
              <a:t>Finding T-Mobile's North Star.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5120" y="0"/>
            <a:ext cx="5513832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50608" y="1170432"/>
            <a:ext cx="4206240" cy="10515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rial"/>
              </a:rPr>
              <a:t>600%
increase in retail-originated web sales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633472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Tell the un-carrier story through digital, improve usability, and convert retail foot traffic.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3657600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639312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Hypothesis-led discovery with senior leaders, home-page A/B, focus groups, and user testing.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4681728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OUTCOME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663440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Sharper home page, clearer plan-selection journey, and a connected insights-to-digital workflow.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5394960"/>
            <a:ext cx="42976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Digital Strategy  ·  Home-page A/B  ·  Focus Groups  ·  User Testing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96112"/>
            <a:ext cx="50292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CASE STUDY · MAJESTIC GOLD CORP.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61872"/>
            <a:ext cx="53949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100" b="1">
                <a:solidFill>
                  <a:srgbClr val="18181B"/>
                </a:solidFill>
                <a:latin typeface="Arial"/>
              </a:rPr>
              <a:t>An editorial investor brand for a producing gold mine.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5120" y="0"/>
            <a:ext cx="5513832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50608" y="1170432"/>
            <a:ext cx="4206240" cy="10515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rial"/>
              </a:rPr>
              <a:t>1.4M oz
M&amp;I resources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633472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Reposition a TSXV-listed gold producer away from microcap templates into a credible investor brand.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3657600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639312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Editorial voice, dark cinematic UI, live market data, investor CRM, and downloadable EPK.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4681728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OUTCOME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663440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A high-trust investor brand backed by live data and sales enablement for IR, analysts and journalists.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5394960"/>
            <a:ext cx="42976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Brand  ·  Copywriting  ·  UX  ·  Web Dev  ·  Market-Data API  ·  Investor CRM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286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D66A2E"/>
                </a:solidFill>
                <a:latin typeface="Arial"/>
              </a:rPr>
              <a:t>WHY KUMU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685800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18181B"/>
                </a:solidFill>
                <a:latin typeface="Arial"/>
              </a:rPr>
              <a:t>Senior team. Proven craft.
Outcomes in the data.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088" y="3794760"/>
            <a:ext cx="3154680" cy="141732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4005072"/>
            <a:ext cx="2468880" cy="3840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D66A2E"/>
                </a:solidFill>
                <a:latin typeface="Arial"/>
              </a:rPr>
              <a:t>20+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4617720"/>
            <a:ext cx="246888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50" b="0">
                <a:solidFill>
                  <a:srgbClr val="2F343B"/>
                </a:solidFill>
                <a:latin typeface="Arial"/>
              </a:rPr>
              <a:t>Years building
digital products &amp; brands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1688" y="3794760"/>
            <a:ext cx="3154680" cy="141732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0288" y="4005072"/>
            <a:ext cx="2468880" cy="3840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D66A2E"/>
                </a:solidFill>
                <a:latin typeface="Arial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0288" y="4617720"/>
            <a:ext cx="246888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50" b="0">
                <a:solidFill>
                  <a:srgbClr val="2F343B"/>
                </a:solidFill>
                <a:latin typeface="Arial"/>
              </a:rPr>
              <a:t>Practices,
one integrated team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19288" y="3794760"/>
            <a:ext cx="3154680" cy="141732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47888" y="4005072"/>
            <a:ext cx="2468880" cy="3840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D66A2E"/>
                </a:solidFill>
                <a:latin typeface="Arial"/>
              </a:rPr>
              <a:t>Vancouver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47888" y="4617720"/>
            <a:ext cx="246888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50" b="0">
                <a:solidFill>
                  <a:srgbClr val="2F343B"/>
                </a:solidFill>
                <a:latin typeface="Arial"/>
              </a:rPr>
              <a:t>Studio on the Pacific edge
global clients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5603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D66A2E"/>
                </a:solidFill>
                <a:latin typeface="Arial"/>
              </a:rPr>
              <a:t>HOW WE ENGAGE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594360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From rapid discovery
to lasting partnership.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Discover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Stakeholder interviews and rapid research to align on objectives.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2152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2152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Define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2152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Strategy, brand and experience principles that frame the work.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1072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91072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91072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Concepting, prototyping and craft across every touchpoint.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79991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79991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Deliver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79991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Build, launch and iterate — with measurement baked in.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KUMU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FFFFFF"/>
                </a:solidFill>
                <a:latin typeface="Arial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232" y="1234440"/>
            <a:ext cx="6583680" cy="23317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Let's build
something
worth shipping.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749808" y="4754880"/>
            <a:ext cx="2011680" cy="146304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5779008"/>
            <a:ext cx="676656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Arial"/>
              </a:rPr>
              <a:t>hello@kumuagency.com   ·   kumuagency.com   ·   Vancouver, BC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960120"/>
            <a:ext cx="274320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18181B"/>
                </a:solidFill>
                <a:latin typeface="Arial"/>
              </a:rPr>
              <a:t>Hello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3840480" cy="1463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18181B"/>
                </a:solidFill>
                <a:latin typeface="Arial"/>
              </a:rPr>
              <a:t>We're
Kumu.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81328"/>
            <a:ext cx="5852160" cy="4114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900" b="0">
                <a:solidFill>
                  <a:srgbClr val="2F343B"/>
                </a:solidFill>
                <a:latin typeface="Arial"/>
              </a:rPr>
              <a:t>We help forward-thinking brands connect better with their customers.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629400" y="0"/>
            <a:ext cx="5577840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14032" y="1115568"/>
            <a:ext cx="420624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rial"/>
              </a:rPr>
              <a:t>An impact-driven digital
strategy &amp; design agency.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50608" y="2743200"/>
            <a:ext cx="384048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900">
                <a:solidFill>
                  <a:srgbClr val="FFFFFF"/>
                </a:solidFill>
                <a:latin typeface="Arial"/>
              </a:defRPr>
            </a:pPr>
            <a:r>
              <a:t>Our experienced team helps you make sense of the noise, synthesize the signals, and drive creative change to meet business objectives — together.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50608" y="4864608"/>
            <a:ext cx="1463040" cy="146304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286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D66A2E"/>
                </a:solidFill>
                <a:latin typeface="Arial"/>
              </a:rPr>
              <a:t>OUR MANTRA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566928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18181B"/>
                </a:solidFill>
                <a:latin typeface="Arial"/>
              </a:rPr>
              <a:t>We wake up curious.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088" y="2048256"/>
            <a:ext cx="585216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0">
                <a:solidFill>
                  <a:srgbClr val="2F343B"/>
                </a:solidFill>
                <a:latin typeface="Arial"/>
              </a:rPr>
              <a:t>Strategy without craft is a deck. Craft without strategy is decoration. We insist on both.</a:t>
            </a:r>
          </a:p>
        </p:txBody>
      </p:sp>
      <p:sp>
        <p:nvSpPr>
          <p:cNvPr id="7" name="Rectangle 6"/>
          <p:cNvSpPr/>
          <p:nvPr/>
        </p:nvSpPr>
        <p:spPr>
          <a:xfrm>
            <a:off x="704088" y="3703320"/>
            <a:ext cx="2331720" cy="146304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18181B"/>
                </a:solidFill>
                <a:latin typeface="Arial"/>
              </a:rPr>
              <a:t>Be deeply curious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2F343B"/>
                </a:solidFill>
                <a:latin typeface="Arial"/>
              </a:rPr>
              <a:t>Questions before answers.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93008" y="3703320"/>
            <a:ext cx="2331720" cy="146304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0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18181B"/>
                </a:solidFill>
                <a:latin typeface="Arial"/>
              </a:rPr>
              <a:t>Team with clients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2F343B"/>
                </a:solidFill>
                <a:latin typeface="Arial"/>
              </a:rPr>
              <a:t>Build with, not deliver to.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81927" y="3703320"/>
            <a:ext cx="2331720" cy="146304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6519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19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18181B"/>
                </a:solidFill>
                <a:latin typeface="Arial"/>
              </a:rPr>
              <a:t>Make it measurable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19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2F343B"/>
                </a:solidFill>
                <a:latin typeface="Arial"/>
              </a:rPr>
              <a:t>Designed for outcomes in the data.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70847" y="3703320"/>
            <a:ext cx="2331720" cy="1463040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35439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D66A2E"/>
                </a:solidFill>
                <a:latin typeface="Arial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39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18181B"/>
                </a:solidFill>
                <a:latin typeface="Arial"/>
              </a:rPr>
              <a:t>Sweat the craft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39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2F343B"/>
                </a:solidFill>
                <a:latin typeface="Arial"/>
              </a:rPr>
              <a:t>Strategy and craft, never one without.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286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D66A2E"/>
                </a:solidFill>
                <a:latin typeface="Arial"/>
              </a:rPr>
              <a:t>WHAT WE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4754880" cy="107899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rial"/>
              </a:rPr>
              <a:t>Four practices,
one team.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606040"/>
            <a:ext cx="5303520" cy="4114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rial"/>
              </a:rPr>
              <a:t>Deep experience in digital strategy, design and technology — together.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13232" y="3977639"/>
            <a:ext cx="2331720" cy="141732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8181B"/>
                </a:solidFill>
                <a:latin typeface="Arial"/>
              </a:rPr>
              <a:t>Strategy &amp;
Transformation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2F343B"/>
                </a:solidFill>
                <a:latin typeface="Arial"/>
              </a:rPr>
              <a:t>The power of inside-out thinking.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02152" y="3977639"/>
            <a:ext cx="2331720" cy="141732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85032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85032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8181B"/>
                </a:solidFill>
                <a:latin typeface="Arial"/>
              </a:rPr>
              <a:t>Experience &amp;
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85032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2F343B"/>
                </a:solidFill>
                <a:latin typeface="Arial"/>
              </a:rPr>
              <a:t>The customer sees everything.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91072" y="3977639"/>
            <a:ext cx="2331720" cy="141732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73952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2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8181B"/>
                </a:solidFill>
                <a:latin typeface="Arial"/>
              </a:rPr>
              <a:t>Campaigns,
Ads &amp; PR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3952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2F343B"/>
                </a:solidFill>
                <a:latin typeface="Arial"/>
              </a:rPr>
              <a:t>Performance marketing &amp; ROI.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79991" y="3977639"/>
            <a:ext cx="2331720" cy="141732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62871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62871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8181B"/>
                </a:solidFill>
                <a:latin typeface="Arial"/>
              </a:rPr>
              <a:t>Platform &amp;
Apps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62871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2F343B"/>
                </a:solidFill>
                <a:latin typeface="Arial"/>
              </a:rPr>
              <a:t>Build it and they will come.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KUMU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FFFFFF"/>
                </a:solidFill>
                <a:latin typeface="Arial"/>
              </a:rPr>
              <a:t>04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D66A2E"/>
                </a:solidFill>
                <a:latin typeface="Arial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18181B"/>
                </a:solidFill>
                <a:latin typeface="Arial"/>
              </a:rPr>
              <a:t>Strategy &amp; Transformation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2F343B"/>
                </a:solidFill>
                <a:latin typeface="Arial"/>
              </a:defRPr>
            </a:pPr>
            <a:r>
              <a:t>Kumu is an agency partner who understands your business category and shepherds transformative change through our Inside Out approach. We start with rapid discovery and build out from there.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18181B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Brand Strategy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Digital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Enterprise Content Strategy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Programmatic Advertising Strategy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Digital Product Strategy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Influencer Marketing Strategy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19088" y="459943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Paid Social Media Strategy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19088" y="4882896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The power of inside-out thinking.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D66A2E"/>
                </a:solidFill>
                <a:latin typeface="Arial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18181B"/>
                </a:solidFill>
                <a:latin typeface="Arial"/>
              </a:rPr>
              <a:t>Experience &amp; Design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2F343B"/>
                </a:solidFill>
                <a:latin typeface="Arial"/>
              </a:defRPr>
            </a:pPr>
            <a:r>
              <a:t>We produce experiences that are empathic to the customer's point of view, wants and needs — creating consistent on-brand engagements at every stage of the journey.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18181B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UX Research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UX Design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Creative Direction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Video Storytelling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Copywriting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Content Development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The customer sees everything.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D66A2E"/>
                </a:solidFill>
                <a:latin typeface="Arial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18181B"/>
                </a:solidFill>
                <a:latin typeface="Arial"/>
              </a:rPr>
              <a:t>Campaigns, Advertising &amp;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2F343B"/>
                </a:solidFill>
                <a:latin typeface="Arial"/>
              </a:defRPr>
            </a:pPr>
            <a:r>
              <a:t>Our media professionals leverage data, ad technology and attribution so every working dollar is invested in the most effective channel.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18181B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Programmatic Native, Display, Mobile, Video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Connected TV / OTT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Google Ads — Search &amp; Display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Paid Social Media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Influencer Marketing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Brand Content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Performance marketing &amp; ROI.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D66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D66A2E"/>
                </a:solidFill>
                <a:latin typeface="Arial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18181B"/>
                </a:solidFill>
                <a:latin typeface="Arial"/>
              </a:rPr>
              <a:t>Platform &amp; Apps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2F343B"/>
                </a:solidFill>
                <a:latin typeface="Arial"/>
              </a:defRPr>
            </a:pPr>
            <a:r>
              <a:t>Success is in the execution. We've built platforms and apps across many client categories — from content management systems to custom software.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D66A2E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18181B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Technology Strategy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Rapid Prototyping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Software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App Development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Mobile Development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Website Development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19088" y="459943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QA Testing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19088" y="4882896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19088" y="503834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18181B"/>
                </a:solidFill>
                <a:latin typeface="Arial"/>
              </a:rPr>
              <a:t>CMS Implementation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19088" y="5321808"/>
            <a:ext cx="4434840" cy="9144"/>
          </a:xfrm>
          <a:prstGeom prst="rect">
            <a:avLst/>
          </a:prstGeom>
          <a:solidFill>
            <a:srgbClr val="E7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Build it and they will come.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5F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96112"/>
            <a:ext cx="50292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CASE STUDY · OCEAN WISE · OCEAN.ORG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61872"/>
            <a:ext cx="53949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100" b="1">
                <a:solidFill>
                  <a:srgbClr val="18181B"/>
                </a:solidFill>
                <a:latin typeface="Arial"/>
              </a:rPr>
              <a:t>Telling the ocean's story to a generation.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5120" y="0"/>
            <a:ext cx="5513832" cy="6858000"/>
          </a:xfrm>
          <a:prstGeom prst="rect">
            <a:avLst/>
          </a:prstGeom>
          <a:solidFill>
            <a:srgbClr val="1A1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50608" y="1170432"/>
            <a:ext cx="4206240" cy="10515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rial"/>
              </a:rPr>
              <a:t>Cause-led
platform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633472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Take the Vancouver Aquarium beyond Stanley Park — meeting millennials on digital and social.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3657600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639312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Vision, business model, digital strategy, customer journeys, staffing audit, and launch video stories.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4681728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D66A2E"/>
                </a:solidFill>
                <a:latin typeface="Arial"/>
              </a:rPr>
              <a:t>OUTCOME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663440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18181B"/>
                </a:solidFill>
                <a:latin typeface="Arial"/>
              </a:rPr>
              <a:t>Ocean.org became a platform under Ocean Wise for positive stories, learning challenges, and tools to act.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5394960"/>
            <a:ext cx="42976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Digital Brand Strategy  ·  UX  ·  Campaign  ·  Video Storytelling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18181B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18181B"/>
                </a:solidFill>
                <a:latin typeface="Arial"/>
              </a:rPr>
              <a:t>09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