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_LIGHT">
    <p:bg>
      <p:bgPr>
        <a:solidFill>
          <a:srgbClr val="F2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43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kumu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216152" y="384048"/>
            <a:ext cx="274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02920" y="63550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KUMU AGENCY  ·  [CLIENT NAME]  ·  [YEAR]</a:t>
            </a:r>
            <a:endParaRPr lang="en-US" sz="8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_DARK">
    <p:bg>
      <p:bgPr>
        <a:solidFill>
          <a:srgbClr val="0517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43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kumu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216152" y="384048"/>
            <a:ext cx="274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6675120"/>
            <a:ext cx="502920" cy="73152"/>
          </a:xfrm>
          <a:prstGeom prst="rect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24128" y="6675120"/>
            <a:ext cx="502920" cy="73152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4688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KUMU AGENCY × [CLIENT NAME]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880360"/>
            <a:ext cx="10972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[A short, confident</a:t>
            </a:r>
            <a:endParaRPr lang="en-US" sz="54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headline for the client.]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502920" y="50749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supporting sentences that frame the engagement. Keep it plain-spoken and specific.]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02920" y="5943600"/>
            <a:ext cx="2606040" cy="548640"/>
          </a:xfrm>
          <a:prstGeom prst="roundRect">
            <a:avLst>
              <a:gd name="adj" fmla="val 10000"/>
            </a:avLst>
          </a:prstGeom>
          <a:solidFill>
            <a:srgbClr val="1A2233"/>
          </a:solidFill>
          <a:ln w="6350">
            <a:solidFill>
              <a:srgbClr val="27304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598932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PROJECT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685800" y="619048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[Engagement type]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46120" y="5943600"/>
            <a:ext cx="2606040" cy="548640"/>
          </a:xfrm>
          <a:prstGeom prst="roundRect">
            <a:avLst>
              <a:gd name="adj" fmla="val 10000"/>
            </a:avLst>
          </a:prstGeom>
          <a:solidFill>
            <a:srgbClr val="1A2233"/>
          </a:solidFill>
          <a:ln w="6350">
            <a:solidFill>
              <a:srgbClr val="27304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9000" y="598932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PERIOD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429000" y="619048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[Year]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989320" y="5943600"/>
            <a:ext cx="2606040" cy="548640"/>
          </a:xfrm>
          <a:prstGeom prst="roundRect">
            <a:avLst>
              <a:gd name="adj" fmla="val 10000"/>
            </a:avLst>
          </a:prstGeom>
          <a:solidFill>
            <a:srgbClr val="1A2233"/>
          </a:solidFill>
          <a:ln w="6350">
            <a:solidFill>
              <a:srgbClr val="27304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598932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LEAD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6172200" y="6190488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[Owner name]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04 — PROJECTED IMPACT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numbers that matter.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3291840"/>
            <a:ext cx="3611880" cy="292608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3657600"/>
            <a:ext cx="457200" cy="73152"/>
          </a:xfrm>
          <a:prstGeom prst="rect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8404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[Metric one]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68680" y="4251960"/>
            <a:ext cx="2880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+42%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68680" y="5486400"/>
            <a:ext cx="822960" cy="0"/>
          </a:xfrm>
          <a:prstGeom prst="line">
            <a:avLst/>
          </a:prstGeom>
          <a:noFill/>
          <a:ln w="19050">
            <a:solidFill>
              <a:srgbClr val="0B58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562356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[what changes, in one line]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3291840"/>
            <a:ext cx="3611880" cy="292608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3440" y="3657600"/>
            <a:ext cx="457200" cy="73152"/>
          </a:xfrm>
          <a:prstGeom prst="rect">
            <a:avLst/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38404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[Metric two]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663440" y="4251960"/>
            <a:ext cx="2880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3× </a:t>
            </a:r>
            <a:endParaRPr lang="en-US" sz="6400" dirty="0"/>
          </a:p>
        </p:txBody>
      </p:sp>
      <p:sp>
        <p:nvSpPr>
          <p:cNvPr id="14" name="Shape 12"/>
          <p:cNvSpPr/>
          <p:nvPr/>
        </p:nvSpPr>
        <p:spPr>
          <a:xfrm>
            <a:off x="4663440" y="5486400"/>
            <a:ext cx="822960" cy="0"/>
          </a:xfrm>
          <a:prstGeom prst="line">
            <a:avLst/>
          </a:prstGeom>
          <a:noFill/>
          <a:ln w="19050">
            <a:solidFill>
              <a:srgbClr val="0B58B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63440" y="562356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[what changes, in one line]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92440" y="3291840"/>
            <a:ext cx="3611880" cy="292608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58200" y="3657600"/>
            <a:ext cx="457200" cy="73152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58200" y="38404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[Metric three]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458200" y="4251960"/>
            <a:ext cx="2880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$1.2M</a:t>
            </a:r>
            <a:endParaRPr lang="en-US" sz="6400" dirty="0"/>
          </a:p>
        </p:txBody>
      </p:sp>
      <p:sp>
        <p:nvSpPr>
          <p:cNvPr id="20" name="Shape 18"/>
          <p:cNvSpPr/>
          <p:nvPr/>
        </p:nvSpPr>
        <p:spPr>
          <a:xfrm>
            <a:off x="8458200" y="5486400"/>
            <a:ext cx="822960" cy="0"/>
          </a:xfrm>
          <a:prstGeom prst="line">
            <a:avLst/>
          </a:prstGeom>
          <a:noFill/>
          <a:ln w="19050">
            <a:solidFill>
              <a:srgbClr val="0B58B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58200" y="562356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[what changes, in one line]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spectrum_hero_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778021" cy="6858000"/>
          </a:xfrm>
          <a:prstGeom prst="rect">
            <a:avLst/>
          </a:prstGeom>
          <a:solidFill>
            <a:srgbClr val="051752">
              <a:alpha val="70000"/>
            </a:srgbClr>
          </a:solidFill>
          <a:ln w="12700">
            <a:solidFill>
              <a:srgbClr val="051752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051752"/>
          </a:solidFill>
          <a:ln w="12700">
            <a:solidFill>
              <a:srgbClr val="05175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11887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INTERLUDE  ·  ON THE NUMBERS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40080" y="1691640"/>
            <a:ext cx="502920" cy="82296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2011680"/>
            <a:ext cx="941832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“[The numbers describe the terrain, but they don't decide the direction. What matters is what we do with them next.]”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640080" y="5532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[Attribution — Name, Title, Company]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02920" y="384048"/>
            <a:ext cx="1143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kumu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216152" y="384048"/>
            <a:ext cx="274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18872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502920" y="2743200"/>
            <a:ext cx="10515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[A one- or two-sentence pull quote that captures the single most</a:t>
            </a:r>
            <a:endParaRPr lang="en-US" sz="3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important idea in this deck — in the client's own words, ideally.]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02920" y="5257800"/>
            <a:ext cx="731520" cy="0"/>
          </a:xfrm>
          <a:prstGeom prst="line">
            <a:avLst/>
          </a:prstGeom>
          <a:noFill/>
          <a:ln w="25400">
            <a:solidFill>
              <a:srgbClr val="F9CC2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53492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[Attribution — Name, Title, Company]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1051560"/>
            <a:ext cx="5394960" cy="5212080"/>
          </a:xfrm>
          <a:prstGeom prst="roundRect">
            <a:avLst>
              <a:gd name="adj" fmla="val 1404"/>
            </a:avLst>
          </a:prstGeom>
          <a:solidFill>
            <a:srgbClr val="1A2233"/>
          </a:solidFill>
          <a:ln w="12700">
            <a:solidFill>
              <a:srgbClr val="1A22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051560"/>
            <a:ext cx="5394960" cy="5212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 image placeholder ]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172200" y="1417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A CLOSER LOOK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172200" y="1783080"/>
            <a:ext cx="55778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[Headline about this artifact or example.]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172200" y="3383280"/>
            <a:ext cx="5577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short paragraphs. Explain what the reader is looking at, what stands out, and what it implies for the engagement.]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172200" y="5065776"/>
            <a:ext cx="91440" cy="9144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55080" y="4937760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[Key point one]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72200" y="5449824"/>
            <a:ext cx="91440" cy="9144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55080" y="5321808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[Key point two]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72200" y="5833872"/>
            <a:ext cx="91440" cy="9144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55080" y="5705856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[Key point three]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05 — THE ROADMAP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How the work sequences.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777240" y="3291840"/>
            <a:ext cx="10607040" cy="0"/>
          </a:xfrm>
          <a:prstGeom prst="line">
            <a:avLst/>
          </a:prstGeom>
          <a:noFill/>
          <a:ln w="25400">
            <a:solidFill>
              <a:srgbClr val="05175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200400"/>
            <a:ext cx="182880" cy="18288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-45720" y="342900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WEEK 1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224528" y="3200400"/>
            <a:ext cx="182880" cy="18288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93008" y="342900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WEEK 3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7754112" y="3200400"/>
            <a:ext cx="182880" cy="18288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22592" y="342900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WEEK 9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1292840" y="3200400"/>
            <a:ext cx="182880" cy="18288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61320" y="342900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ONGOING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02920" y="4023360"/>
            <a:ext cx="361188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8680" y="4389120"/>
            <a:ext cx="457200" cy="73152"/>
          </a:xfrm>
          <a:prstGeom prst="rect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457200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PHASE 1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68680" y="489204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[Kickoff &amp; discovery]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68680" y="530352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[What happens in weeks 1–2. Deliverable: a written artifact the client keeps.]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68680" y="5943600"/>
            <a:ext cx="2880360" cy="292608"/>
          </a:xfrm>
          <a:prstGeom prst="roundRect">
            <a:avLst>
              <a:gd name="adj" fmla="val 12500"/>
            </a:avLst>
          </a:prstGeom>
          <a:solidFill>
            <a:srgbClr val="051752"/>
          </a:solidFill>
          <a:ln w="12700">
            <a:solidFill>
              <a:srgbClr val="05175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8680" y="5943600"/>
            <a:ext cx="2880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STARTS WEEK 1 · 2 WEEKS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297680" y="4023360"/>
            <a:ext cx="361188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663440" y="4389120"/>
            <a:ext cx="457200" cy="73152"/>
          </a:xfrm>
          <a:prstGeom prst="rect">
            <a:avLst/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63440" y="457200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PHASE 2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663440" y="489204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[Build &amp; implement]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4663440" y="530352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[What happens in weeks 3–8. The core execution phase — where most of the value is created.]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663440" y="5943600"/>
            <a:ext cx="2880360" cy="292608"/>
          </a:xfrm>
          <a:prstGeom prst="roundRect">
            <a:avLst>
              <a:gd name="adj" fmla="val 12500"/>
            </a:avLst>
          </a:prstGeom>
          <a:solidFill>
            <a:srgbClr val="051752"/>
          </a:solidFill>
          <a:ln w="12700">
            <a:solidFill>
              <a:srgbClr val="05175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63440" y="5943600"/>
            <a:ext cx="2880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WEEKS 3-8 · 4-6 WEEKS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8092440" y="4023360"/>
            <a:ext cx="361188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58200" y="4389120"/>
            <a:ext cx="457200" cy="73152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58200" y="457200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PHASE 3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458200" y="489204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[Sustain &amp; measure]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8458200" y="530352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[What happens after launch. Cadence of reviews, reports, and refinement.]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8458200" y="5943600"/>
            <a:ext cx="2880360" cy="292608"/>
          </a:xfrm>
          <a:prstGeom prst="roundRect">
            <a:avLst>
              <a:gd name="adj" fmla="val 12500"/>
            </a:avLst>
          </a:prstGeom>
          <a:solidFill>
            <a:srgbClr val="051752"/>
          </a:solidFill>
          <a:ln w="12700">
            <a:solidFill>
              <a:srgbClr val="05175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458200" y="5943600"/>
            <a:ext cx="2880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ONGOING · 90-DAY CADENCE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THE TEAM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Who you'll work with.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2880360"/>
            <a:ext cx="3611880" cy="338328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23060" y="3246120"/>
            <a:ext cx="1371600" cy="1371600"/>
          </a:xfrm>
          <a:prstGeom prst="ellipse">
            <a:avLst/>
          </a:prstGeom>
          <a:solidFill>
            <a:srgbClr val="E9ECF2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23060" y="324612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[photo]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240280" y="4754880"/>
            <a:ext cx="137160" cy="137160"/>
          </a:xfrm>
          <a:prstGeom prst="ellipse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502920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[Full Name]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539496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[Role / title]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77240" y="56692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[Two-line bio. Prior work, expertise, and what they'll own on this engagement.]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297680" y="2880360"/>
            <a:ext cx="3611880" cy="338328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17820" y="3246120"/>
            <a:ext cx="1371600" cy="1371600"/>
          </a:xfrm>
          <a:prstGeom prst="ellipse">
            <a:avLst/>
          </a:prstGeom>
          <a:solidFill>
            <a:srgbClr val="E9ECF2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17820" y="324612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[photo]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035040" y="4754880"/>
            <a:ext cx="137160" cy="137160"/>
          </a:xfrm>
          <a:prstGeom prst="ellipse">
            <a:avLst/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502920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[Full Name]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539496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[Role / title]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0" y="56692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[Two-line bio. Prior work, expertise, and what they'll own on this engagement.]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092440" y="2880360"/>
            <a:ext cx="3611880" cy="338328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212580" y="3246120"/>
            <a:ext cx="1371600" cy="1371600"/>
          </a:xfrm>
          <a:prstGeom prst="ellipse">
            <a:avLst/>
          </a:prstGeom>
          <a:solidFill>
            <a:srgbClr val="E9ECF2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212580" y="324612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[photo]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9829800" y="4754880"/>
            <a:ext cx="137160" cy="137160"/>
          </a:xfrm>
          <a:prstGeom prst="ellipse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66760" y="502920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[Full Name]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366760" y="539496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[Role / title]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366760" y="56692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[Two-line bio. Prior work, expertise, and what they'll own on this engagement.]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06 — INVESTMENT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Three ways to engage.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2880360"/>
            <a:ext cx="3611880" cy="356616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324612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Essentials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68680" y="374904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$XX,XXX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868680" y="44348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one-time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68680" y="4800600"/>
            <a:ext cx="2880360" cy="0"/>
          </a:xfrm>
          <a:prstGeom prst="line">
            <a:avLst/>
          </a:prstGeom>
          <a:noFill/>
          <a:ln w="9525">
            <a:solidFill>
              <a:srgbClr val="DDE3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49377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" y="49377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[Deliverable one]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523036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43000" y="5230368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[Deliverable two]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68680" y="552297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43000" y="5522976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[Deliverable three]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68680" y="5815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143000" y="5815584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[Deliverable four]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297680" y="2880360"/>
            <a:ext cx="3611880" cy="3566160"/>
          </a:xfrm>
          <a:prstGeom prst="roundRect">
            <a:avLst>
              <a:gd name="adj" fmla="val 1538"/>
            </a:avLst>
          </a:prstGeom>
          <a:solidFill>
            <a:srgbClr val="051752"/>
          </a:solidFill>
          <a:ln w="12700">
            <a:solidFill>
              <a:srgbClr val="05175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675120" y="3200400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0" y="3200400"/>
            <a:ext cx="914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POPULAR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663440" y="324612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Standard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663440" y="374904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$XX,XXX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4663440" y="44348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engagement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63440" y="4800600"/>
            <a:ext cx="2880360" cy="0"/>
          </a:xfrm>
          <a:prstGeom prst="line">
            <a:avLst/>
          </a:prstGeom>
          <a:noFill/>
          <a:ln w="9525">
            <a:solidFill>
              <a:srgbClr val="27304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63440" y="49377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937760" y="49377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Everything in Essentials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663440" y="523036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937760" y="5230368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[Additional deliverable]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663440" y="552297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937760" y="5522976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[Additional deliverable]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663440" y="5815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937760" y="5815584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[Additional deliverable]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092440" y="2880360"/>
            <a:ext cx="3611880" cy="356616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458200" y="324612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Retainer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8458200" y="374904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$X,XXX</a:t>
            </a:r>
            <a:endParaRPr lang="en-US" sz="3200" dirty="0"/>
          </a:p>
        </p:txBody>
      </p:sp>
      <p:sp>
        <p:nvSpPr>
          <p:cNvPr id="35" name="Text 33"/>
          <p:cNvSpPr/>
          <p:nvPr/>
        </p:nvSpPr>
        <p:spPr>
          <a:xfrm>
            <a:off x="8458200" y="44348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per month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458200" y="4800600"/>
            <a:ext cx="2880360" cy="0"/>
          </a:xfrm>
          <a:prstGeom prst="line">
            <a:avLst/>
          </a:prstGeom>
          <a:noFill/>
          <a:ln w="9525">
            <a:solidFill>
              <a:srgbClr val="DDE3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458200" y="49377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732520" y="49377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Everything in Standard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458200" y="523036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8732520" y="5230368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[Ongoing service]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458200" y="552297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732520" y="5522976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[Ongoing service]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8458200" y="5815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✓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732520" y="5815584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[Quarterly review]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TRACK RECORD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Selected work.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3063240"/>
            <a:ext cx="553212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3429000"/>
            <a:ext cx="457200" cy="73152"/>
          </a:xfrm>
          <a:prstGeom prst="rect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611880"/>
            <a:ext cx="4800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[Category]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868680" y="384048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[Client name]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420624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sentence on the outcome you delivered.]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80560" y="384048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+ metric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6172200" y="3063240"/>
            <a:ext cx="553212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37960" y="3429000"/>
            <a:ext cx="457200" cy="73152"/>
          </a:xfrm>
          <a:prstGeom prst="rect">
            <a:avLst/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37960" y="3611880"/>
            <a:ext cx="4800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[Category]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537960" y="384048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[Client name]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537960" y="420624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sentence on the outcome you delivered.]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149840" y="384048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+ metric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502920" y="4754880"/>
            <a:ext cx="553212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120640"/>
            <a:ext cx="457200" cy="73152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303520"/>
            <a:ext cx="4800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[Category]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868680" y="553212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[Client name]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68680" y="589788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sentence on the outcome you delivered.]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80560" y="553212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+ metric</a:t>
            </a:r>
            <a:endParaRPr lang="en-US" sz="2600" dirty="0"/>
          </a:p>
        </p:txBody>
      </p:sp>
      <p:sp>
        <p:nvSpPr>
          <p:cNvPr id="22" name="Shape 20"/>
          <p:cNvSpPr/>
          <p:nvPr/>
        </p:nvSpPr>
        <p:spPr>
          <a:xfrm>
            <a:off x="6172200" y="4754880"/>
            <a:ext cx="5532120" cy="155448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537960" y="5120640"/>
            <a:ext cx="457200" cy="73152"/>
          </a:xfrm>
          <a:prstGeom prst="rect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37960" y="5303520"/>
            <a:ext cx="4800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[Category]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537960" y="553212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[Client name]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6537960" y="5897880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sentence on the outcome you delivered.]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0149840" y="553212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+ metric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FAQ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Questions you might have.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3017520"/>
            <a:ext cx="548640" cy="0"/>
          </a:xfrm>
          <a:prstGeom prst="line">
            <a:avLst/>
          </a:prstGeom>
          <a:noFill/>
          <a:ln w="25400">
            <a:solidFill>
              <a:srgbClr val="0B58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154680"/>
            <a:ext cx="5532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[Question one goes here?]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02920" y="3749040"/>
            <a:ext cx="5532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2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 short, direct answer. Two lines at most. Say what you'd say in person.]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172200" y="3017520"/>
            <a:ext cx="548640" cy="0"/>
          </a:xfrm>
          <a:prstGeom prst="line">
            <a:avLst/>
          </a:prstGeom>
          <a:noFill/>
          <a:ln w="25400">
            <a:solidFill>
              <a:srgbClr val="0B58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172200" y="3154680"/>
            <a:ext cx="5532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[Question two goes here?]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172200" y="3749040"/>
            <a:ext cx="5532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2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 short, direct answer. Two lines at most.]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4709160"/>
            <a:ext cx="548640" cy="0"/>
          </a:xfrm>
          <a:prstGeom prst="line">
            <a:avLst/>
          </a:prstGeom>
          <a:noFill/>
          <a:ln w="25400">
            <a:solidFill>
              <a:srgbClr val="0B58B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4846320"/>
            <a:ext cx="5532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[Question three goes here?]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02920" y="5440680"/>
            <a:ext cx="5532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2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 short, direct answer. Two lines at most.]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72200" y="4709160"/>
            <a:ext cx="548640" cy="0"/>
          </a:xfrm>
          <a:prstGeom prst="line">
            <a:avLst/>
          </a:prstGeom>
          <a:noFill/>
          <a:ln w="25400">
            <a:solidFill>
              <a:srgbClr val="0B58B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72200" y="4846320"/>
            <a:ext cx="5532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[Question four goes here?]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172200" y="5440680"/>
            <a:ext cx="5532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25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 short, direct answer. Two lines at most.]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[CLIENT NAME] · KUMU AGENCY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697480"/>
            <a:ext cx="114300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[A short closing line.</a:t>
            </a:r>
            <a:endParaRPr lang="en-US" sz="54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Invite the next step.]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502920" y="49377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 lines that summarize what happens next. Make the decision feel small and obvious.]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02920" y="5989320"/>
            <a:ext cx="2926080" cy="548640"/>
          </a:xfrm>
          <a:prstGeom prst="roundRect">
            <a:avLst>
              <a:gd name="adj" fmla="val 13333"/>
            </a:avLst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598932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Let's begin  →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0" y="598932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kumuagency.com  ·  hello@kumuagency.com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AGENDA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we'll cover.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02920" y="2697480"/>
            <a:ext cx="822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71600" y="2697480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Diagnosis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583680" y="2697480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Where you stand today.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02920" y="3209544"/>
            <a:ext cx="11155680" cy="0"/>
          </a:xfrm>
          <a:prstGeom prst="line">
            <a:avLst/>
          </a:prstGeom>
          <a:noFill/>
          <a:ln w="6350">
            <a:solidFill>
              <a:srgbClr val="DDE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3227832"/>
            <a:ext cx="822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371600" y="3227832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Approach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583680" y="3227832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Our three-phase method.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3739896"/>
            <a:ext cx="11155680" cy="0"/>
          </a:xfrm>
          <a:prstGeom prst="line">
            <a:avLst/>
          </a:prstGeom>
          <a:noFill/>
          <a:ln w="6350">
            <a:solidFill>
              <a:srgbClr val="DDE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758184"/>
            <a:ext cx="822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371600" y="3758184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Benchmark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583680" y="3758184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Measured against peers.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4270248"/>
            <a:ext cx="11155680" cy="0"/>
          </a:xfrm>
          <a:prstGeom prst="line">
            <a:avLst/>
          </a:prstGeom>
          <a:noFill/>
          <a:ln w="6350">
            <a:solidFill>
              <a:srgbClr val="DDE3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4288536"/>
            <a:ext cx="822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371600" y="4288536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Projected Impact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583680" y="4288536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Where the numbers move.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4800600"/>
            <a:ext cx="11155680" cy="0"/>
          </a:xfrm>
          <a:prstGeom prst="line">
            <a:avLst/>
          </a:prstGeom>
          <a:noFill/>
          <a:ln w="6350">
            <a:solidFill>
              <a:srgbClr val="DDE3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818888"/>
            <a:ext cx="822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05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371600" y="4818888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The Roadmap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583680" y="4818888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Timeline and deliverables.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5330952"/>
            <a:ext cx="11155680" cy="0"/>
          </a:xfrm>
          <a:prstGeom prst="line">
            <a:avLst/>
          </a:prstGeom>
          <a:noFill/>
          <a:ln w="6350">
            <a:solidFill>
              <a:srgbClr val="DDE3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5349240"/>
            <a:ext cx="822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58B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1371600" y="5349240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Investment &amp; Next Steps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6583680" y="5349240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Terms and how we begin.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02920" y="5861304"/>
            <a:ext cx="11155680" cy="0"/>
          </a:xfrm>
          <a:prstGeom prst="line">
            <a:avLst/>
          </a:prstGeom>
          <a:noFill/>
          <a:ln w="6350">
            <a:solidFill>
              <a:srgbClr val="DDE3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01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502920" y="4160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SECTION ONE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52628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[Section title goes here.]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02920" y="5623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line describing this section's purpose.]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01 — THE DIAGNOSIS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[A short, definitive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headline about the finding.]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02920" y="3383280"/>
            <a:ext cx="9601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 or three sentences of context. Keep it grounded in what you observed — specific enough that the reader recognizes their own business, not a generic diagnosis. This is the moment where credibility is earned.]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02920" y="5623560"/>
            <a:ext cx="1097280" cy="0"/>
          </a:xfrm>
          <a:prstGeom prst="line">
            <a:avLst/>
          </a:prstGeom>
          <a:noFill/>
          <a:ln w="25400">
            <a:solidFill>
              <a:srgbClr val="0B58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5715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[Attribution or source, if any.]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02 — THE APPROACH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Three phases, one engagement.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02920" y="26974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[One-sentence intro that ties the three columns together. Optional.]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02920" y="3840480"/>
            <a:ext cx="3611880" cy="260604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4206240"/>
            <a:ext cx="457200" cy="73152"/>
          </a:xfrm>
          <a:prstGeom prst="rect">
            <a:avLst/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438912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PHASE 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68680" y="470916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[Short phase title]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51206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[Timeframe]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68680" y="544068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 to three sentences describing what happens in this phase. What you'll actually do, what you'll deliver, and why it matters right now.]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97680" y="3840480"/>
            <a:ext cx="3611880" cy="260604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63440" y="4206240"/>
            <a:ext cx="457200" cy="73152"/>
          </a:xfrm>
          <a:prstGeom prst="rect">
            <a:avLst/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0" y="438912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PHASE 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663440" y="470916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[Short phase title]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663440" y="51206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[Timeframe]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663440" y="544068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 to three sentences. Focus on the deliverable and its business consequence, not on the technique.]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092440" y="3840480"/>
            <a:ext cx="3611880" cy="260604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58200" y="4206240"/>
            <a:ext cx="457200" cy="73152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58200" y="438912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PHASE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58200" y="470916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[Short phase title]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58200" y="51206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[Timeframe]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458200" y="544068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[Two to three sentences. If this is ongoing work, note the cadence and how success is reviewed.]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CAPABILITIES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we do.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02920" y="301752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333756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3337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63040" y="338328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one]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463040" y="370332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37560" y="301752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57600" y="333756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0" y="3337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297680" y="338328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two]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97680" y="370332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72200" y="301752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92240" y="333756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0" y="3337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132320" y="338328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three]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132320" y="370332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9006840" y="301752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326880" y="333756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0" y="3337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966960" y="338328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four]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966960" y="370332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02920" y="475488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" y="50749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5074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463040" y="512064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five]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463040" y="544068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337560" y="475488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657600" y="50749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657600" y="5074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297680" y="512064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six]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297680" y="544068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172200" y="475488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92240" y="50749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92240" y="5074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07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7132320" y="512064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seven]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132320" y="544068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9006840" y="4754880"/>
            <a:ext cx="269748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6350">
            <a:solidFill>
              <a:srgbClr val="DDE3EE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326880" y="50749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6BC3F4"/>
          </a:solidFill>
          <a:ln w="12700">
            <a:solidFill>
              <a:srgbClr val="6BC3F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9326880" y="5074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08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9966960" y="5120640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[Capability eight]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9966960" y="5440680"/>
            <a:ext cx="1600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2B3A6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[One or two lines about what this is.]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spectrum_hero_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8778021" cy="6858000"/>
          </a:xfrm>
          <a:prstGeom prst="rect">
            <a:avLst/>
          </a:prstGeom>
          <a:solidFill>
            <a:srgbClr val="051752">
              <a:alpha val="70000"/>
            </a:srgbClr>
          </a:solidFill>
          <a:ln w="12700">
            <a:solidFill>
              <a:srgbClr val="051752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051752"/>
          </a:solidFill>
          <a:ln w="12700">
            <a:solidFill>
              <a:srgbClr val="05175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11887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9CC2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INTERLUDE  ·  ON THE APPROACH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40080" y="1691640"/>
            <a:ext cx="502920" cy="82296"/>
          </a:xfrm>
          <a:prstGeom prst="rect">
            <a:avLst/>
          </a:prstGeom>
          <a:solidFill>
            <a:srgbClr val="F9CC21"/>
          </a:solidFill>
          <a:ln w="12700">
            <a:solidFill>
              <a:srgbClr val="F9CC2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2011680"/>
            <a:ext cx="941832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“[The way work is sequenced matters as much as the work itself. Three phases, honestly scoped, is how momentum gets built — and kept.]”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640080" y="5532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[Attribution — Name, Title, Company]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02920" y="384048"/>
            <a:ext cx="1143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kumu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216152" y="384048"/>
            <a:ext cx="274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9CC2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9AA7C9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CURRENT vs TARGET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Before, and after.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4114800" y="3063240"/>
            <a:ext cx="3794760" cy="457200"/>
          </a:xfrm>
          <a:prstGeom prst="roundRect">
            <a:avLst>
              <a:gd name="adj" fmla="val 8000"/>
            </a:avLst>
          </a:prstGeom>
          <a:solidFill>
            <a:srgbClr val="E9ECF2"/>
          </a:solidFill>
          <a:ln w="12700">
            <a:solidFill>
              <a:srgbClr val="E9ECF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0" y="306324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300" kern="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CURRENT STATE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001000" y="3063240"/>
            <a:ext cx="3794760" cy="457200"/>
          </a:xfrm>
          <a:prstGeom prst="roundRect">
            <a:avLst>
              <a:gd name="adj" fmla="val 8000"/>
            </a:avLst>
          </a:prstGeom>
          <a:solidFill>
            <a:srgbClr val="0B58BB"/>
          </a:solidFill>
          <a:ln w="12700">
            <a:solidFill>
              <a:srgbClr val="0B58B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01000" y="306324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300" kern="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3520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[Dimension one]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51960" y="356616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[Where you are today.]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138160" y="356616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[Where you'll be after Phase 1.]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114800" y="4206240"/>
            <a:ext cx="7680960" cy="621792"/>
          </a:xfrm>
          <a:prstGeom prst="rect">
            <a:avLst/>
          </a:prstGeom>
          <a:solidFill>
            <a:srgbClr val="EEF1F6"/>
          </a:solidFill>
          <a:ln w="12700">
            <a:solidFill>
              <a:srgbClr val="EEF1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4206240"/>
            <a:ext cx="3520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[Dimension two]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51960" y="420624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[Where you are today.]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138160" y="420624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[Where you'll be, specifically.]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" y="4846320"/>
            <a:ext cx="3520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[Dimension three]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251960" y="484632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[Current condition, plainly.]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138160" y="484632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[Target condition, plainly.]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0" y="5486400"/>
            <a:ext cx="7680960" cy="621792"/>
          </a:xfrm>
          <a:prstGeom prst="rect">
            <a:avLst/>
          </a:prstGeom>
          <a:solidFill>
            <a:srgbClr val="EEF1F6"/>
          </a:solidFill>
          <a:ln w="12700">
            <a:solidFill>
              <a:srgbClr val="EEF1F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5486400"/>
            <a:ext cx="3520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[Dimension four]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251960" y="548640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[Current condition, plainly.]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138160" y="548640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[Target condition, plainly.]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6126480"/>
            <a:ext cx="35204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[Dimension five]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251960" y="612648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[Numeric baseline, e.g. 4.6/10]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138160" y="6126480"/>
            <a:ext cx="35661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5175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[Numeric target, e.g. 7.0+/10]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051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B58B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03 — THE BENCHMARK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4173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05175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Measured against the peer set.</a:t>
            </a:r>
            <a:endParaRPr lang="en-US" sz="4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3108960"/>
          <a:ext cx="1124712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609344"/>
                <a:gridCol w="1609344"/>
                <a:gridCol w="1609344"/>
                <a:gridCol w="1609344"/>
                <a:gridCol w="1609344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spc="200" kern="0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METRIC</a:t>
                      </a:r>
                      <a:endParaRPr lang="en-US" sz="10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spc="200" kern="0" dirty="0">
                          <a:solidFill>
                            <a:srgbClr val="FFFFFF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[Client]</a:t>
                      </a:r>
                      <a:endParaRPr lang="en-US" sz="10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8B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spc="200" kern="0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[Peer 1]</a:t>
                      </a:r>
                      <a:endParaRPr lang="en-US" sz="10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spc="200" kern="0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[Peer 2]</a:t>
                      </a:r>
                      <a:endParaRPr lang="en-US" sz="10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spc="200" kern="0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[Peer 3]</a:t>
                      </a:r>
                      <a:endParaRPr lang="en-US" sz="10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spc="200" kern="0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[Peer 4]</a:t>
                      </a:r>
                      <a:endParaRPr lang="en-US" sz="10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2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[Metric one]</a:t>
                      </a:r>
                      <a:endParaRPr lang="en-US" sz="12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0B58BB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[Metric two]</a:t>
                      </a:r>
                      <a:endParaRPr lang="en-US" sz="12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0B58BB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0.0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[Metric three]</a:t>
                      </a:r>
                      <a:endParaRPr lang="en-US" sz="12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0B58BB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51752"/>
                          </a:solidFill>
                          <a:latin typeface="Instrument Sans" pitchFamily="34" charset="0"/>
                          <a:ea typeface="Instrument Sans" pitchFamily="34" charset="-122"/>
                          <a:cs typeface="Instrument Sans" pitchFamily="34" charset="-120"/>
                        </a:rPr>
                        <a:t>[Metric four]</a:t>
                      </a:r>
                      <a:endParaRPr lang="en-US" sz="1200" dirty="0">
                        <a:latin typeface="Instrument Sans" charset="0"/>
                        <a:ea typeface="Instrument Sans" charset="0"/>
                        <a:cs typeface="Instrument San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0B58BB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dirty="0">
                          <a:solidFill>
                            <a:srgbClr val="051752"/>
                          </a:solidFill>
                          <a:latin typeface="Helvetica Neue" pitchFamily="34" charset="0"/>
                          <a:ea typeface="Helvetica Neue" pitchFamily="34" charset="-122"/>
                          <a:cs typeface="Helvetica Neue" pitchFamily="34" charset="-120"/>
                        </a:rPr>
                        <a:t>0</a:t>
                      </a:r>
                      <a:endParaRPr lang="en-US" sz="1600" dirty="0"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585216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Sourced from [methodology]. Peer scores held constant — this engagement scopes [Client] only.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0911535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spc="100" kern="0" dirty="0">
                <a:solidFill>
                  <a:srgbClr val="6E7A9E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2026-07-08T19:17:00Z</dcterms:created>
  <dcterms:modified xsi:type="dcterms:W3CDTF">2026-07-08T19:17:00Z</dcterms:modified>
</cp:coreProperties>
</file>