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A98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kumu-logo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52" y="438912"/>
            <a:ext cx="1051560" cy="2811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0352" y="1261872"/>
            <a:ext cx="2926080" cy="2377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1">
                <a:solidFill>
                  <a:srgbClr val="FFFFFF"/>
                </a:solidFill>
                <a:latin typeface="Arial"/>
              </a:rPr>
              <a:t>CAPABILITIES ·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828800"/>
            <a:ext cx="7680960" cy="23774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4300" b="1">
                <a:solidFill>
                  <a:srgbClr val="FFFFFF"/>
                </a:solidFill>
                <a:latin typeface="Arial"/>
              </a:rPr>
              <a:t>From sunrise to sunset,
we build for brands
we believe in.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925312"/>
            <a:ext cx="8686800" cy="25603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FFFFFF"/>
                </a:solidFill>
                <a:latin typeface="Arial"/>
              </a:rPr>
              <a:t>An impact-driven digital strategy &amp; design agency  ·  Vancouver, BC  ·  kumuagency.com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896112"/>
            <a:ext cx="50292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A9853A"/>
                </a:solidFill>
                <a:latin typeface="Arial"/>
              </a:rPr>
              <a:t>CASE STUDY · T-MOBILE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261872"/>
            <a:ext cx="5394960" cy="8229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100" b="1">
                <a:solidFill>
                  <a:srgbClr val="0F172A"/>
                </a:solidFill>
                <a:latin typeface="Arial"/>
              </a:rPr>
              <a:t>Finding T-Mobile's North Star.</a:t>
            </a:r>
          </a:p>
        </p:txBody>
      </p:sp>
      <p:sp>
        <p:nvSpPr>
          <p:cNvPr id="6" name="Rectangle 5"/>
          <p:cNvSpPr/>
          <p:nvPr/>
        </p:nvSpPr>
        <p:spPr>
          <a:xfrm>
            <a:off x="6675120" y="0"/>
            <a:ext cx="5513832" cy="685800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50608" y="1170432"/>
            <a:ext cx="4206240" cy="10515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Arial"/>
              </a:rPr>
              <a:t>600%
increase in retail-originated web sales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633472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A9853A"/>
                </a:solidFill>
                <a:latin typeface="Arial"/>
              </a:rPr>
              <a:t>CHALLENGE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2615184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0F172A"/>
                </a:solidFill>
                <a:latin typeface="Arial"/>
              </a:rPr>
              <a:t>Tell the un-carrier story through digital, improve usability, and convert retail foot traffic.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" y="3657600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A9853A"/>
                </a:solidFill>
                <a:latin typeface="Arial"/>
              </a:rPr>
              <a:t>SOLUTION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3639312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0F172A"/>
                </a:solidFill>
                <a:latin typeface="Arial"/>
              </a:rPr>
              <a:t>Hypothesis-led discovery with senior leaders, home-page A/B, focus groups, and user testing.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4088" y="4681728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A9853A"/>
                </a:solidFill>
                <a:latin typeface="Arial"/>
              </a:rPr>
              <a:t>OUTCOME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20240" y="4663440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0F172A"/>
                </a:solidFill>
                <a:latin typeface="Arial"/>
              </a:rPr>
              <a:t>Sharper home page, clearer plan-selection journey, and a connected insights-to-digital workflow.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50608" y="5394960"/>
            <a:ext cx="4297680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Digital Strategy  ·  Home-page A/B  ·  Focus Groups  ·  User Testing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0F172A"/>
                </a:solidFill>
                <a:latin typeface="Arial"/>
              </a:rPr>
              <a:t>KUMU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0F172A"/>
                </a:solidFill>
                <a:latin typeface="Arial"/>
              </a:rPr>
              <a:t>10 / 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896112"/>
            <a:ext cx="50292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A9853A"/>
                </a:solidFill>
                <a:latin typeface="Arial"/>
              </a:rPr>
              <a:t>CASE STUDY · MAJESTIC GOLD CORP.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261872"/>
            <a:ext cx="5394960" cy="8229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100" b="1">
                <a:solidFill>
                  <a:srgbClr val="0F172A"/>
                </a:solidFill>
                <a:latin typeface="Arial"/>
              </a:rPr>
              <a:t>An editorial investor brand for a producing gold mine.</a:t>
            </a:r>
          </a:p>
        </p:txBody>
      </p:sp>
      <p:sp>
        <p:nvSpPr>
          <p:cNvPr id="6" name="Rectangle 5"/>
          <p:cNvSpPr/>
          <p:nvPr/>
        </p:nvSpPr>
        <p:spPr>
          <a:xfrm>
            <a:off x="6675120" y="0"/>
            <a:ext cx="5513832" cy="685800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50608" y="1170432"/>
            <a:ext cx="4206240" cy="10515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Arial"/>
              </a:rPr>
              <a:t>1.4M oz
M&amp;I resources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633472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A9853A"/>
                </a:solidFill>
                <a:latin typeface="Arial"/>
              </a:rPr>
              <a:t>CHALLENGE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2615184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0F172A"/>
                </a:solidFill>
                <a:latin typeface="Arial"/>
              </a:rPr>
              <a:t>Reposition a TSXV-listed gold producer away from microcap templates into a credible investor brand.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" y="3657600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A9853A"/>
                </a:solidFill>
                <a:latin typeface="Arial"/>
              </a:rPr>
              <a:t>SOLUTION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3639312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0F172A"/>
                </a:solidFill>
                <a:latin typeface="Arial"/>
              </a:rPr>
              <a:t>Editorial voice, dark cinematic UI, live market data, investor CRM, and downloadable EPK.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4088" y="4681728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A9853A"/>
                </a:solidFill>
                <a:latin typeface="Arial"/>
              </a:rPr>
              <a:t>OUTCOME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20240" y="4663440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0F172A"/>
                </a:solidFill>
                <a:latin typeface="Arial"/>
              </a:rPr>
              <a:t>A high-trust investor brand backed by live data and sales enablement for IR, analysts and journalists.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50608" y="5394960"/>
            <a:ext cx="4297680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Brand  ·  Copywriting  ·  UX  ·  Web Dev  ·  Market-Data API  ·  Investor CRM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0F172A"/>
                </a:solidFill>
                <a:latin typeface="Arial"/>
              </a:rPr>
              <a:t>KUMU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0F172A"/>
                </a:solidFill>
                <a:latin typeface="Arial"/>
              </a:rPr>
              <a:t>11 / 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914400"/>
            <a:ext cx="22860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1">
                <a:solidFill>
                  <a:srgbClr val="A9853A"/>
                </a:solidFill>
                <a:latin typeface="Arial"/>
              </a:rPr>
              <a:t>WHY KUMU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6858000" cy="9601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F172A"/>
                </a:solidFill>
                <a:latin typeface="Arial"/>
              </a:rPr>
              <a:t>Senior team. Proven craft.
Outcomes in the data.</a:t>
            </a:r>
          </a:p>
        </p:txBody>
      </p:sp>
      <p:sp>
        <p:nvSpPr>
          <p:cNvPr id="6" name="Rectangle 5"/>
          <p:cNvSpPr/>
          <p:nvPr/>
        </p:nvSpPr>
        <p:spPr>
          <a:xfrm>
            <a:off x="704088" y="3794760"/>
            <a:ext cx="3154680" cy="141732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2688" y="4005072"/>
            <a:ext cx="2468880" cy="3840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A9853A"/>
                </a:solidFill>
                <a:latin typeface="Arial"/>
              </a:rPr>
              <a:t>20+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4617720"/>
            <a:ext cx="2468880" cy="3657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50" b="0">
                <a:solidFill>
                  <a:srgbClr val="334155"/>
                </a:solidFill>
                <a:latin typeface="Arial"/>
              </a:rPr>
              <a:t>Years building
digital products &amp; brands</a:t>
            </a:r>
          </a:p>
        </p:txBody>
      </p:sp>
      <p:sp>
        <p:nvSpPr>
          <p:cNvPr id="9" name="Rectangle 8"/>
          <p:cNvSpPr/>
          <p:nvPr/>
        </p:nvSpPr>
        <p:spPr>
          <a:xfrm>
            <a:off x="4361688" y="3794760"/>
            <a:ext cx="3154680" cy="141732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90288" y="4005072"/>
            <a:ext cx="2468880" cy="3840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A9853A"/>
                </a:solidFill>
                <a:latin typeface="Arial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90288" y="4617720"/>
            <a:ext cx="2468880" cy="3657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50" b="0">
                <a:solidFill>
                  <a:srgbClr val="334155"/>
                </a:solidFill>
                <a:latin typeface="Arial"/>
              </a:rPr>
              <a:t>Practices,
one integrated team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19288" y="3794760"/>
            <a:ext cx="3154680" cy="141732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47888" y="4005072"/>
            <a:ext cx="2468880" cy="38404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A9853A"/>
                </a:solidFill>
                <a:latin typeface="Arial"/>
              </a:rPr>
              <a:t>Vancouver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47888" y="4617720"/>
            <a:ext cx="2468880" cy="3657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50" b="0">
                <a:solidFill>
                  <a:srgbClr val="334155"/>
                </a:solidFill>
                <a:latin typeface="Arial"/>
              </a:rPr>
              <a:t>Studio on the Pacific edge
global clients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0F172A"/>
                </a:solidFill>
                <a:latin typeface="Arial"/>
              </a:rPr>
              <a:t>KUMU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0F172A"/>
                </a:solidFill>
                <a:latin typeface="Arial"/>
              </a:rPr>
              <a:t>12 / 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914400"/>
            <a:ext cx="256032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1">
                <a:solidFill>
                  <a:srgbClr val="A9853A"/>
                </a:solidFill>
                <a:latin typeface="Arial"/>
              </a:rPr>
              <a:t>HOW WE ENGAGE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5943600" cy="10058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From rapid discovery
to lasting partnership.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794760"/>
            <a:ext cx="50292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A9853A"/>
                </a:solidFill>
                <a:latin typeface="Arial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4224528"/>
            <a:ext cx="2011680" cy="3291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Arial"/>
              </a:rPr>
              <a:t>Discover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4681728"/>
            <a:ext cx="2057400" cy="5943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Stakeholder interviews and rapid research to align on objectives.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2152" y="3794760"/>
            <a:ext cx="50292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A9853A"/>
                </a:solidFill>
                <a:latin typeface="Arial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02152" y="4224528"/>
            <a:ext cx="2011680" cy="3291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Arial"/>
              </a:rPr>
              <a:t>Define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2152" y="4681728"/>
            <a:ext cx="2057400" cy="5943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Strategy, brand and experience principles that frame the work.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91072" y="3794760"/>
            <a:ext cx="50292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A9853A"/>
                </a:solidFill>
                <a:latin typeface="Arial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91072" y="4224528"/>
            <a:ext cx="2011680" cy="3291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Arial"/>
              </a:rPr>
              <a:t>Design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91072" y="4681728"/>
            <a:ext cx="2057400" cy="5943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Concepting, prototyping and craft across every touchpoint.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79991" y="3794760"/>
            <a:ext cx="50292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A9853A"/>
                </a:solidFill>
                <a:latin typeface="Arial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79991" y="4224528"/>
            <a:ext cx="2011680" cy="32918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Arial"/>
              </a:rPr>
              <a:t>Deliver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79991" y="4681728"/>
            <a:ext cx="2057400" cy="5943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Build, launch and iterate — with measurement baked in.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KUMU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FFFFFF"/>
                </a:solidFill>
                <a:latin typeface="Arial"/>
              </a:rPr>
              <a:t>13 / 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3232" y="1234440"/>
            <a:ext cx="6583680" cy="23317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Let's build
something
worth shipping.</a:t>
            </a:r>
          </a:p>
        </p:txBody>
      </p:sp>
      <p:sp>
        <p:nvSpPr>
          <p:cNvPr id="5" name="Rectangle 4"/>
          <p:cNvSpPr/>
          <p:nvPr/>
        </p:nvSpPr>
        <p:spPr>
          <a:xfrm>
            <a:off x="749808" y="4754880"/>
            <a:ext cx="2011680" cy="146304"/>
          </a:xfrm>
          <a:prstGeom prst="rect">
            <a:avLst/>
          </a:prstGeom>
          <a:solidFill>
            <a:srgbClr val="A98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49808" y="5779008"/>
            <a:ext cx="676656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Arial"/>
              </a:rPr>
              <a:t>hello@kumuagency.com   ·   kumuagency.com   ·   Vancouver, BC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960120"/>
            <a:ext cx="2743200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600" b="1">
                <a:solidFill>
                  <a:srgbClr val="0F172A"/>
                </a:solidFill>
                <a:latin typeface="Arial"/>
              </a:rPr>
              <a:t>Hello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3840480" cy="1463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0F172A"/>
                </a:solidFill>
                <a:latin typeface="Arial"/>
              </a:rPr>
              <a:t>We're
Kumu.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81328"/>
            <a:ext cx="5852160" cy="4114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900" b="0">
                <a:solidFill>
                  <a:srgbClr val="334155"/>
                </a:solidFill>
                <a:latin typeface="Arial"/>
              </a:rPr>
              <a:t>We help forward-thinking brands connect better with their customers.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629400" y="0"/>
            <a:ext cx="5577840" cy="685800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14032" y="1115568"/>
            <a:ext cx="4206240" cy="9601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rial"/>
              </a:rPr>
              <a:t>An impact-driven digital
strategy &amp; design agency.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50608" y="2743200"/>
            <a:ext cx="384048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0"/>
              </a:spcAft>
              <a:defRPr sz="1900">
                <a:solidFill>
                  <a:srgbClr val="FFFFFF"/>
                </a:solidFill>
                <a:latin typeface="Arial"/>
              </a:defRPr>
            </a:pPr>
            <a:r>
              <a:t>Our experienced team helps you make sense of the noise, synthesize the signals, and drive creative change to meet business objectives — together.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50608" y="4864608"/>
            <a:ext cx="1463040" cy="146304"/>
          </a:xfrm>
          <a:prstGeom prst="rect">
            <a:avLst/>
          </a:prstGeom>
          <a:solidFill>
            <a:srgbClr val="A98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0F172A"/>
                </a:solidFill>
                <a:latin typeface="Arial"/>
              </a:rPr>
              <a:t>KUMU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0F172A"/>
                </a:solidFill>
                <a:latin typeface="Arial"/>
              </a:rPr>
              <a:t>02 / 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914400"/>
            <a:ext cx="22860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1">
                <a:solidFill>
                  <a:srgbClr val="A9853A"/>
                </a:solidFill>
                <a:latin typeface="Arial"/>
              </a:rPr>
              <a:t>OUR MANTRA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5669280" cy="5943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F172A"/>
                </a:solidFill>
                <a:latin typeface="Arial"/>
              </a:rPr>
              <a:t>We wake up curious.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4088" y="2048256"/>
            <a:ext cx="5852160" cy="5029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700" b="0">
                <a:solidFill>
                  <a:srgbClr val="334155"/>
                </a:solidFill>
                <a:latin typeface="Arial"/>
              </a:rPr>
              <a:t>Strategy without craft is a deck. Craft without strategy is decoration. We insist on both.</a:t>
            </a:r>
          </a:p>
        </p:txBody>
      </p:sp>
      <p:sp>
        <p:nvSpPr>
          <p:cNvPr id="7" name="Rectangle 6"/>
          <p:cNvSpPr/>
          <p:nvPr/>
        </p:nvSpPr>
        <p:spPr>
          <a:xfrm>
            <a:off x="704088" y="3703320"/>
            <a:ext cx="2331720" cy="146304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3858768"/>
            <a:ext cx="502920" cy="2377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A9853A"/>
                </a:solidFill>
                <a:latin typeface="Arial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4224528"/>
            <a:ext cx="1874519" cy="34747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F172A"/>
                </a:solidFill>
                <a:latin typeface="Arial"/>
              </a:rPr>
              <a:t>Be deeply curious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4663440"/>
            <a:ext cx="1920240" cy="31089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150" b="0">
                <a:solidFill>
                  <a:srgbClr val="334155"/>
                </a:solidFill>
                <a:latin typeface="Arial"/>
              </a:rPr>
              <a:t>Questions before answers.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93008" y="3703320"/>
            <a:ext cx="2331720" cy="146304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57600" y="3858768"/>
            <a:ext cx="502920" cy="2377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A9853A"/>
                </a:solidFill>
                <a:latin typeface="Arial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0" y="4224528"/>
            <a:ext cx="1874519" cy="34747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F172A"/>
                </a:solidFill>
                <a:latin typeface="Arial"/>
              </a:rPr>
              <a:t>Team with clients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57600" y="4663440"/>
            <a:ext cx="1920240" cy="31089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150" b="0">
                <a:solidFill>
                  <a:srgbClr val="334155"/>
                </a:solidFill>
                <a:latin typeface="Arial"/>
              </a:rPr>
              <a:t>Build with, not deliver to.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81927" y="3703320"/>
            <a:ext cx="2331720" cy="146304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46519" y="3858768"/>
            <a:ext cx="502920" cy="2377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A9853A"/>
                </a:solidFill>
                <a:latin typeface="Arial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19" y="4224528"/>
            <a:ext cx="1874519" cy="34747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F172A"/>
                </a:solidFill>
                <a:latin typeface="Arial"/>
              </a:rPr>
              <a:t>Make it measurable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19" y="4663440"/>
            <a:ext cx="1920240" cy="31089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150" b="0">
                <a:solidFill>
                  <a:srgbClr val="334155"/>
                </a:solidFill>
                <a:latin typeface="Arial"/>
              </a:rPr>
              <a:t>Designed for outcomes in the data.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70847" y="3703320"/>
            <a:ext cx="2331720" cy="146304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35439" y="3858768"/>
            <a:ext cx="502920" cy="237744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A9853A"/>
                </a:solidFill>
                <a:latin typeface="Arial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35439" y="4224528"/>
            <a:ext cx="1874519" cy="34747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0F172A"/>
                </a:solidFill>
                <a:latin typeface="Arial"/>
              </a:rPr>
              <a:t>Sweat the craft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35439" y="4663440"/>
            <a:ext cx="1920240" cy="31089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150" b="0">
                <a:solidFill>
                  <a:srgbClr val="334155"/>
                </a:solidFill>
                <a:latin typeface="Arial"/>
              </a:rPr>
              <a:t>Strategy and craft, never one without.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0F172A"/>
                </a:solidFill>
                <a:latin typeface="Arial"/>
              </a:rPr>
              <a:t>KUMU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0F172A"/>
                </a:solidFill>
                <a:latin typeface="Arial"/>
              </a:rPr>
              <a:t>03 / 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914400"/>
            <a:ext cx="22860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1">
                <a:solidFill>
                  <a:srgbClr val="A9853A"/>
                </a:solidFill>
                <a:latin typeface="Arial"/>
              </a:rPr>
              <a:t>WHAT WE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325880"/>
            <a:ext cx="4754880" cy="107899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Arial"/>
              </a:rPr>
              <a:t>Four practices,
one team.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2606040"/>
            <a:ext cx="5303520" cy="4114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  <a:latin typeface="Arial"/>
              </a:rPr>
              <a:t>Deep experience in digital strategy, design and technology — together.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713232" y="3977639"/>
            <a:ext cx="2331720" cy="141732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4133087"/>
            <a:ext cx="475488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A9853A"/>
                </a:solidFill>
                <a:latin typeface="Arial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4443984"/>
            <a:ext cx="1874519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0F172A"/>
                </a:solidFill>
                <a:latin typeface="Arial"/>
              </a:rPr>
              <a:t>Strategy &amp;
Transformation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" y="5074920"/>
            <a:ext cx="1874519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334155"/>
                </a:solidFill>
                <a:latin typeface="Arial"/>
              </a:rPr>
              <a:t>The power of inside-out thinking.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02152" y="3977639"/>
            <a:ext cx="2331720" cy="141732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85032" y="4133087"/>
            <a:ext cx="475488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A9853A"/>
                </a:solidFill>
                <a:latin typeface="Arial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85032" y="4443984"/>
            <a:ext cx="1874519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0F172A"/>
                </a:solidFill>
                <a:latin typeface="Arial"/>
              </a:rPr>
              <a:t>Experience &amp;
Design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85032" y="5074920"/>
            <a:ext cx="1874519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334155"/>
                </a:solidFill>
                <a:latin typeface="Arial"/>
              </a:rPr>
              <a:t>The customer sees everything.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91072" y="3977639"/>
            <a:ext cx="2331720" cy="141732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73952" y="4133087"/>
            <a:ext cx="475488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A9853A"/>
                </a:solidFill>
                <a:latin typeface="Arial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3952" y="4443984"/>
            <a:ext cx="1874519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0F172A"/>
                </a:solidFill>
                <a:latin typeface="Arial"/>
              </a:rPr>
              <a:t>Campaigns,
Ads &amp; PR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73952" y="5074920"/>
            <a:ext cx="1874519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334155"/>
                </a:solidFill>
                <a:latin typeface="Arial"/>
              </a:rPr>
              <a:t>Performance marketing &amp; ROI.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79991" y="3977639"/>
            <a:ext cx="2331720" cy="141732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62871" y="4133087"/>
            <a:ext cx="475488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A9853A"/>
                </a:solidFill>
                <a:latin typeface="Arial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62871" y="4443984"/>
            <a:ext cx="1874519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0F172A"/>
                </a:solidFill>
                <a:latin typeface="Arial"/>
              </a:rPr>
              <a:t>Platform &amp;
Apps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62871" y="5074920"/>
            <a:ext cx="1874519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50" b="0">
                <a:solidFill>
                  <a:srgbClr val="334155"/>
                </a:solidFill>
                <a:latin typeface="Arial"/>
              </a:rPr>
              <a:t>Build it and they will come.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FFFFFF"/>
                </a:solidFill>
                <a:latin typeface="Arial"/>
              </a:rPr>
              <a:t>KUMU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FFFFFF"/>
                </a:solidFill>
                <a:latin typeface="Arial"/>
              </a:rPr>
              <a:t>04 / 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A98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960120"/>
            <a:ext cx="731520" cy="3657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A9853A"/>
                </a:solidFill>
                <a:latin typeface="Arial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417320"/>
            <a:ext cx="4023360" cy="8686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F172A"/>
                </a:solidFill>
                <a:latin typeface="Arial"/>
              </a:rPr>
              <a:t>Strategy &amp; Transformation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523744"/>
            <a:ext cx="4663440" cy="1051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0"/>
              </a:spcAft>
              <a:defRPr sz="1550">
                <a:solidFill>
                  <a:srgbClr val="334155"/>
                </a:solidFill>
                <a:latin typeface="Arial"/>
              </a:defRPr>
            </a:pPr>
            <a:r>
              <a:t>Kumu is an agency partner who understands your business category and shepherds transformative change through our Inside Out approach. We start with rapid discovery and build out from there.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19088" y="960120"/>
            <a:ext cx="11887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A9853A"/>
                </a:solidFill>
                <a:latin typeface="Arial"/>
              </a:rPr>
              <a:t>OFFERING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19088" y="1325880"/>
            <a:ext cx="1828800" cy="34747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300" b="1">
                <a:solidFill>
                  <a:srgbClr val="0F172A"/>
                </a:solidFill>
                <a:latin typeface="Arial"/>
              </a:rPr>
              <a:t>SERVICES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19088" y="1965960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Brand Strategy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9088" y="2249424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9088" y="2404872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Digital Strategy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19088" y="2688336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19088" y="2843784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Enterprise Content Strategy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19088" y="3127248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19088" y="3282696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Programmatic Advertising Strategy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19088" y="3566160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19088" y="3721608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Digital Product Strategy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19088" y="4005072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19088" y="4160520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Influencer Marketing Strategy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19088" y="4443984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19088" y="4599432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Paid Social Media Strategy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19088" y="4882896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749808" y="5074920"/>
            <a:ext cx="3566160" cy="475488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60120" y="5230368"/>
            <a:ext cx="31546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rial"/>
              </a:rPr>
              <a:t>The power of inside-out thinking.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0F172A"/>
                </a:solidFill>
                <a:latin typeface="Arial"/>
              </a:rPr>
              <a:t>KUMU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0F172A"/>
                </a:solidFill>
                <a:latin typeface="Arial"/>
              </a:rPr>
              <a:t>05 / 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A98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960120"/>
            <a:ext cx="731520" cy="3657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A9853A"/>
                </a:solidFill>
                <a:latin typeface="Arial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417320"/>
            <a:ext cx="4023360" cy="8686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F172A"/>
                </a:solidFill>
                <a:latin typeface="Arial"/>
              </a:rPr>
              <a:t>Experience &amp; Design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523744"/>
            <a:ext cx="4663440" cy="1051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0"/>
              </a:spcAft>
              <a:defRPr sz="1550">
                <a:solidFill>
                  <a:srgbClr val="334155"/>
                </a:solidFill>
                <a:latin typeface="Arial"/>
              </a:defRPr>
            </a:pPr>
            <a:r>
              <a:t>We produce experiences that are empathic to the customer's point of view, wants and needs — creating consistent on-brand engagements at every stage of the journey.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19088" y="960120"/>
            <a:ext cx="11887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A9853A"/>
                </a:solidFill>
                <a:latin typeface="Arial"/>
              </a:rPr>
              <a:t>OFFERING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19088" y="1325880"/>
            <a:ext cx="1828800" cy="34747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300" b="1">
                <a:solidFill>
                  <a:srgbClr val="0F172A"/>
                </a:solidFill>
                <a:latin typeface="Arial"/>
              </a:rPr>
              <a:t>SERVICES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19088" y="1965960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UX Research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9088" y="2249424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9088" y="2404872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UX Design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19088" y="2688336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19088" y="2843784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Creative Direction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19088" y="3127248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19088" y="3282696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Video Storytelling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19088" y="3566160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19088" y="3721608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Copywriting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19088" y="4005072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19088" y="4160520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Content Development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19088" y="4443984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749808" y="5074920"/>
            <a:ext cx="3566160" cy="475488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60120" y="5230368"/>
            <a:ext cx="31546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rial"/>
              </a:rPr>
              <a:t>The customer sees everything.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0F172A"/>
                </a:solidFill>
                <a:latin typeface="Arial"/>
              </a:rPr>
              <a:t>KUMU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0F172A"/>
                </a:solidFill>
                <a:latin typeface="Arial"/>
              </a:rPr>
              <a:t>06 / 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A98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960120"/>
            <a:ext cx="731520" cy="3657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A9853A"/>
                </a:solidFill>
                <a:latin typeface="Arial"/>
              </a:rP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417320"/>
            <a:ext cx="4023360" cy="8686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F172A"/>
                </a:solidFill>
                <a:latin typeface="Arial"/>
              </a:rPr>
              <a:t>Campaigns, Advertising &amp;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523744"/>
            <a:ext cx="4663440" cy="1051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0"/>
              </a:spcAft>
              <a:defRPr sz="1550">
                <a:solidFill>
                  <a:srgbClr val="334155"/>
                </a:solidFill>
                <a:latin typeface="Arial"/>
              </a:defRPr>
            </a:pPr>
            <a:r>
              <a:t>Our media professionals leverage data, ad technology and attribution so every working dollar is invested in the most effective channel.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19088" y="960120"/>
            <a:ext cx="11887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A9853A"/>
                </a:solidFill>
                <a:latin typeface="Arial"/>
              </a:rPr>
              <a:t>OFFERING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19088" y="1325880"/>
            <a:ext cx="1828800" cy="34747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300" b="1">
                <a:solidFill>
                  <a:srgbClr val="0F172A"/>
                </a:solidFill>
                <a:latin typeface="Arial"/>
              </a:rPr>
              <a:t>SERVICES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19088" y="1965960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Programmatic Native, Display, Mobile, Video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9088" y="2249424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9088" y="2404872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Connected TV / OTT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19088" y="2688336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19088" y="2843784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Google Ads — Search &amp; Display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19088" y="3127248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19088" y="3282696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Paid Social Media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19088" y="3566160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19088" y="3721608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Influencer Marketing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19088" y="4005072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19088" y="4160520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Brand Content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19088" y="4443984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749808" y="5074920"/>
            <a:ext cx="3566160" cy="475488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60120" y="5230368"/>
            <a:ext cx="31546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rial"/>
              </a:rPr>
              <a:t>Performance marketing &amp; ROI.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0F172A"/>
                </a:solidFill>
                <a:latin typeface="Arial"/>
              </a:rPr>
              <a:t>KUMU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0F172A"/>
                </a:solidFill>
                <a:latin typeface="Arial"/>
              </a:rPr>
              <a:t>07 / 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A98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960120"/>
            <a:ext cx="731520" cy="3657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200" b="1">
                <a:solidFill>
                  <a:srgbClr val="A9853A"/>
                </a:solidFill>
                <a:latin typeface="Arial"/>
              </a:rPr>
              <a:t>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417320"/>
            <a:ext cx="4023360" cy="8686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F172A"/>
                </a:solidFill>
                <a:latin typeface="Arial"/>
              </a:rPr>
              <a:t>Platform &amp; Apps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523744"/>
            <a:ext cx="4663440" cy="1051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0"/>
              </a:spcAft>
              <a:defRPr sz="1550">
                <a:solidFill>
                  <a:srgbClr val="334155"/>
                </a:solidFill>
                <a:latin typeface="Arial"/>
              </a:defRPr>
            </a:pPr>
            <a:r>
              <a:t>Success is in the execution. We've built platforms and apps across many client categories — from content management systems to custom software.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19088" y="960120"/>
            <a:ext cx="11887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000" b="1">
                <a:solidFill>
                  <a:srgbClr val="A9853A"/>
                </a:solidFill>
                <a:latin typeface="Arial"/>
              </a:rPr>
              <a:t>OFFERING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19088" y="1325880"/>
            <a:ext cx="1828800" cy="34747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2300" b="1">
                <a:solidFill>
                  <a:srgbClr val="0F172A"/>
                </a:solidFill>
                <a:latin typeface="Arial"/>
              </a:rPr>
              <a:t>SERVICES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19088" y="1965960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Technology Strategy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9088" y="2249424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9088" y="2404872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Rapid Prototyping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19088" y="2688336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19088" y="2843784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Software Development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19088" y="3127248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19088" y="3282696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App Development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19088" y="3566160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19088" y="3721608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Mobile Development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19088" y="4005072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19088" y="4160520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Website Development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19088" y="4443984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19088" y="4599432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QA Testing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19088" y="4882896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19088" y="5038344"/>
            <a:ext cx="448056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F172A"/>
                </a:solidFill>
                <a:latin typeface="Arial"/>
              </a:rPr>
              <a:t>CMS Implementation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19088" y="5321808"/>
            <a:ext cx="4434840" cy="9144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749808" y="5074920"/>
            <a:ext cx="3566160" cy="475488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5230368"/>
            <a:ext cx="31546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rial"/>
              </a:rPr>
              <a:t>Build it and they will come.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0F172A"/>
                </a:solidFill>
                <a:latin typeface="Arial"/>
              </a:rPr>
              <a:t>KUMU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0F172A"/>
                </a:solidFill>
                <a:latin typeface="Arial"/>
              </a:rPr>
              <a:t>08 / 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umu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438912"/>
            <a:ext cx="1143000" cy="3055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896112"/>
            <a:ext cx="50292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A9853A"/>
                </a:solidFill>
                <a:latin typeface="Arial"/>
              </a:rPr>
              <a:t>CASE STUDY · OCEAN WISE · OCEAN.ORG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261872"/>
            <a:ext cx="5394960" cy="8229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100" b="1">
                <a:solidFill>
                  <a:srgbClr val="0F172A"/>
                </a:solidFill>
                <a:latin typeface="Arial"/>
              </a:rPr>
              <a:t>Telling the ocean's story to a generation.</a:t>
            </a:r>
          </a:p>
        </p:txBody>
      </p:sp>
      <p:sp>
        <p:nvSpPr>
          <p:cNvPr id="6" name="Rectangle 5"/>
          <p:cNvSpPr/>
          <p:nvPr/>
        </p:nvSpPr>
        <p:spPr>
          <a:xfrm>
            <a:off x="6675120" y="0"/>
            <a:ext cx="5513832" cy="6858000"/>
          </a:xfrm>
          <a:prstGeom prst="rect">
            <a:avLst/>
          </a:prstGeom>
          <a:solidFill>
            <a:srgbClr val="1118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150608" y="1170432"/>
            <a:ext cx="4206240" cy="10515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Arial"/>
              </a:rPr>
              <a:t>Cause-led
platform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633472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A9853A"/>
                </a:solidFill>
                <a:latin typeface="Arial"/>
              </a:rPr>
              <a:t>CHALLENGE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2615184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0F172A"/>
                </a:solidFill>
                <a:latin typeface="Arial"/>
              </a:rPr>
              <a:t>Take the Vancouver Aquarium beyond Stanley Park — meeting millennials on digital and social.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" y="3657600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A9853A"/>
                </a:solidFill>
                <a:latin typeface="Arial"/>
              </a:rPr>
              <a:t>SOLUTION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20240" y="3639312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0F172A"/>
                </a:solidFill>
                <a:latin typeface="Arial"/>
              </a:rPr>
              <a:t>Vision, business model, digital strategy, customer journeys, staffing audit, and launch video stories.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4088" y="4681728"/>
            <a:ext cx="123444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950" b="1">
                <a:solidFill>
                  <a:srgbClr val="A9853A"/>
                </a:solidFill>
                <a:latin typeface="Arial"/>
              </a:rPr>
              <a:t>OUTCOME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20240" y="4663440"/>
            <a:ext cx="3886200" cy="5486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80" b="0">
                <a:solidFill>
                  <a:srgbClr val="0F172A"/>
                </a:solidFill>
                <a:latin typeface="Arial"/>
              </a:rPr>
              <a:t>Ocean.org became a platform under Ocean Wise for positive stories, learning challenges, and tools to act.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50608" y="5394960"/>
            <a:ext cx="4297680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rial"/>
              </a:rPr>
              <a:t>Digital Brand Strategy  ·  UX  ·  Campaign  ·  Video Storytelling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419088"/>
            <a:ext cx="109728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/>
            <a:r>
              <a:rPr sz="850" b="1">
                <a:solidFill>
                  <a:srgbClr val="0F172A"/>
                </a:solidFill>
                <a:latin typeface="Arial"/>
              </a:rPr>
              <a:t>KUMU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27080" y="6419088"/>
            <a:ext cx="731520" cy="2011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/>
            <a:r>
              <a:rPr sz="850" b="0">
                <a:solidFill>
                  <a:srgbClr val="0F172A"/>
                </a:solidFill>
                <a:latin typeface="Arial"/>
              </a:rPr>
              <a:t>09 / 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